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34" r:id="rId5"/>
    <p:sldMasterId id="2147483835" r:id="rId6"/>
    <p:sldMasterId id="2147483836" r:id="rId7"/>
    <p:sldMasterId id="2147483837" r:id="rId8"/>
    <p:sldMasterId id="2147483838" r:id="rId9"/>
    <p:sldMasterId id="2147483839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</p:sldIdLst>
  <p:sldSz cy="5143500" cx="9144000"/>
  <p:notesSz cx="6858000" cy="9144000"/>
  <p:embeddedFontLst>
    <p:embeddedFont>
      <p:font typeface="Ubuntu"/>
      <p:regular r:id="rId57"/>
      <p:bold r:id="rId58"/>
      <p:italic r:id="rId59"/>
      <p:boldItalic r:id="rId60"/>
    </p:embeddedFont>
    <p:embeddedFont>
      <p:font typeface="Roboto Medium"/>
      <p:regular r:id="rId61"/>
      <p:bold r:id="rId62"/>
      <p:italic r:id="rId63"/>
      <p:boldItalic r:id="rId64"/>
    </p:embeddedFont>
    <p:embeddedFont>
      <p:font typeface="Fira Sans Extra Condensed Medium"/>
      <p:regular r:id="rId65"/>
      <p:bold r:id="rId66"/>
      <p:italic r:id="rId67"/>
      <p:boldItalic r:id="rId68"/>
    </p:embeddedFont>
    <p:embeddedFont>
      <p:font typeface="Barlow Semi Condensed Medium"/>
      <p:regular r:id="rId69"/>
      <p:bold r:id="rId70"/>
      <p:italic r:id="rId71"/>
      <p:boldItalic r:id="rId72"/>
    </p:embeddedFont>
    <p:embeddedFont>
      <p:font typeface="IBM Plex Mono"/>
      <p:regular r:id="rId73"/>
      <p:bold r:id="rId74"/>
      <p:italic r:id="rId75"/>
      <p:boldItalic r:id="rId76"/>
    </p:embeddedFont>
    <p:embeddedFont>
      <p:font typeface="Marvel"/>
      <p:regular r:id="rId77"/>
      <p:bold r:id="rId78"/>
      <p:italic r:id="rId79"/>
      <p:boldItalic r:id="rId80"/>
    </p:embeddedFont>
    <p:embeddedFont>
      <p:font typeface="IBM Plex Sans"/>
      <p:regular r:id="rId81"/>
      <p:bold r:id="rId82"/>
      <p:italic r:id="rId83"/>
      <p:boldItalic r:id="rId84"/>
    </p:embeddedFont>
    <p:embeddedFont>
      <p:font typeface="Roboto"/>
      <p:regular r:id="rId85"/>
      <p:bold r:id="rId86"/>
      <p:italic r:id="rId87"/>
      <p:boldItalic r:id="rId88"/>
    </p:embeddedFont>
    <p:embeddedFont>
      <p:font typeface="Playfair Display"/>
      <p:regular r:id="rId89"/>
      <p:bold r:id="rId90"/>
      <p:italic r:id="rId91"/>
      <p:boldItalic r:id="rId92"/>
    </p:embeddedFont>
    <p:embeddedFont>
      <p:font typeface="Montserrat"/>
      <p:regular r:id="rId93"/>
      <p:bold r:id="rId94"/>
      <p:italic r:id="rId95"/>
      <p:boldItalic r:id="rId96"/>
    </p:embeddedFont>
    <p:embeddedFont>
      <p:font typeface="IBM Plex Mono Light"/>
      <p:regular r:id="rId97"/>
      <p:bold r:id="rId98"/>
      <p:italic r:id="rId99"/>
      <p:boldItalic r:id="rId100"/>
    </p:embeddedFont>
    <p:embeddedFont>
      <p:font typeface="IBM Plex Sans Medium"/>
      <p:regular r:id="rId101"/>
      <p:bold r:id="rId102"/>
      <p:italic r:id="rId103"/>
      <p:boldItalic r:id="rId104"/>
    </p:embeddedFont>
    <p:embeddedFont>
      <p:font typeface="Barlow Semi Condensed"/>
      <p:regular r:id="rId105"/>
      <p:bold r:id="rId106"/>
      <p:italic r:id="rId107"/>
      <p:boldItalic r:id="rId108"/>
    </p:embeddedFont>
    <p:embeddedFont>
      <p:font typeface="IBM Plex Sans SemiBold"/>
      <p:regular r:id="rId109"/>
      <p:bold r:id="rId110"/>
      <p:italic r:id="rId111"/>
      <p:boldItalic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57FD7F-CF3B-445A-982B-014BE4FEB97A}">
  <a:tblStyle styleId="{A257FD7F-CF3B-445A-982B-014BE4FEB97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07" Type="http://schemas.openxmlformats.org/officeDocument/2006/relationships/font" Target="fonts/BarlowSemiCondensed-italic.fntdata"/><Relationship Id="rId106" Type="http://schemas.openxmlformats.org/officeDocument/2006/relationships/font" Target="fonts/BarlowSemiCondensed-bold.fntdata"/><Relationship Id="rId105" Type="http://schemas.openxmlformats.org/officeDocument/2006/relationships/font" Target="fonts/BarlowSemiCondensed-regular.fntdata"/><Relationship Id="rId104" Type="http://schemas.openxmlformats.org/officeDocument/2006/relationships/font" Target="fonts/IBMPlexSansMedium-boldItalic.fntdata"/><Relationship Id="rId109" Type="http://schemas.openxmlformats.org/officeDocument/2006/relationships/font" Target="fonts/IBMPlexSansSemiBold-regular.fntdata"/><Relationship Id="rId108" Type="http://schemas.openxmlformats.org/officeDocument/2006/relationships/font" Target="fonts/BarlowSemiCondensed-boldItalic.fntdata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103" Type="http://schemas.openxmlformats.org/officeDocument/2006/relationships/font" Target="fonts/IBMPlexSansMedium-italic.fntdata"/><Relationship Id="rId102" Type="http://schemas.openxmlformats.org/officeDocument/2006/relationships/font" Target="fonts/IBMPlexSansMedium-bold.fntdata"/><Relationship Id="rId101" Type="http://schemas.openxmlformats.org/officeDocument/2006/relationships/font" Target="fonts/IBMPlexSansMedium-regular.fntdata"/><Relationship Id="rId100" Type="http://schemas.openxmlformats.org/officeDocument/2006/relationships/font" Target="fonts/IBMPlexMonoLight-boldItalic.fntdata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95" Type="http://schemas.openxmlformats.org/officeDocument/2006/relationships/font" Target="fonts/Montserrat-italic.fntdata"/><Relationship Id="rId94" Type="http://schemas.openxmlformats.org/officeDocument/2006/relationships/font" Target="fonts/Montserrat-bold.fntdata"/><Relationship Id="rId97" Type="http://schemas.openxmlformats.org/officeDocument/2006/relationships/font" Target="fonts/IBMPlexMonoLight-regular.fntdata"/><Relationship Id="rId96" Type="http://schemas.openxmlformats.org/officeDocument/2006/relationships/font" Target="fonts/Montserrat-boldItalic.fntdata"/><Relationship Id="rId11" Type="http://schemas.openxmlformats.org/officeDocument/2006/relationships/notesMaster" Target="notesMasters/notesMaster1.xml"/><Relationship Id="rId99" Type="http://schemas.openxmlformats.org/officeDocument/2006/relationships/font" Target="fonts/IBMPlexMonoLight-italic.fntdata"/><Relationship Id="rId10" Type="http://schemas.openxmlformats.org/officeDocument/2006/relationships/slideMaster" Target="slideMasters/slideMaster6.xml"/><Relationship Id="rId98" Type="http://schemas.openxmlformats.org/officeDocument/2006/relationships/font" Target="fonts/IBMPlexMonoLight-bold.fntdata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91" Type="http://schemas.openxmlformats.org/officeDocument/2006/relationships/font" Target="fonts/PlayfairDisplay-italic.fntdata"/><Relationship Id="rId90" Type="http://schemas.openxmlformats.org/officeDocument/2006/relationships/font" Target="fonts/PlayfairDisplay-bold.fntdata"/><Relationship Id="rId93" Type="http://schemas.openxmlformats.org/officeDocument/2006/relationships/font" Target="fonts/Montserrat-regular.fntdata"/><Relationship Id="rId92" Type="http://schemas.openxmlformats.org/officeDocument/2006/relationships/font" Target="fonts/PlayfairDisplay-boldItalic.fntdata"/><Relationship Id="rId15" Type="http://schemas.openxmlformats.org/officeDocument/2006/relationships/slide" Target="slides/slide4.xml"/><Relationship Id="rId110" Type="http://schemas.openxmlformats.org/officeDocument/2006/relationships/font" Target="fonts/IBMPlexSansSemiBold-bold.fntdata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12" Type="http://schemas.openxmlformats.org/officeDocument/2006/relationships/font" Target="fonts/IBMPlexSansSemiBold-boldItalic.fntdata"/><Relationship Id="rId111" Type="http://schemas.openxmlformats.org/officeDocument/2006/relationships/font" Target="fonts/IBMPlexSansSemiBold-italic.fntdata"/><Relationship Id="rId84" Type="http://schemas.openxmlformats.org/officeDocument/2006/relationships/font" Target="fonts/IBMPlexSans-boldItalic.fntdata"/><Relationship Id="rId83" Type="http://schemas.openxmlformats.org/officeDocument/2006/relationships/font" Target="fonts/IBMPlexSans-italic.fntdata"/><Relationship Id="rId86" Type="http://schemas.openxmlformats.org/officeDocument/2006/relationships/font" Target="fonts/Roboto-bold.fntdata"/><Relationship Id="rId85" Type="http://schemas.openxmlformats.org/officeDocument/2006/relationships/font" Target="fonts/Roboto-regular.fntdata"/><Relationship Id="rId88" Type="http://schemas.openxmlformats.org/officeDocument/2006/relationships/font" Target="fonts/Roboto-boldItalic.fntdata"/><Relationship Id="rId87" Type="http://schemas.openxmlformats.org/officeDocument/2006/relationships/font" Target="fonts/Roboto-italic.fntdata"/><Relationship Id="rId89" Type="http://schemas.openxmlformats.org/officeDocument/2006/relationships/font" Target="fonts/PlayfairDisplay-regular.fntdata"/><Relationship Id="rId80" Type="http://schemas.openxmlformats.org/officeDocument/2006/relationships/font" Target="fonts/Marvel-boldItalic.fntdata"/><Relationship Id="rId82" Type="http://schemas.openxmlformats.org/officeDocument/2006/relationships/font" Target="fonts/IBMPlexSans-bold.fntdata"/><Relationship Id="rId81" Type="http://schemas.openxmlformats.org/officeDocument/2006/relationships/font" Target="fonts/IBMPlexSans-regular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IBMPlexMono-regular.fntdata"/><Relationship Id="rId72" Type="http://schemas.openxmlformats.org/officeDocument/2006/relationships/font" Target="fonts/BarlowSemiCondensedMedium-boldItalic.fntdata"/><Relationship Id="rId75" Type="http://schemas.openxmlformats.org/officeDocument/2006/relationships/font" Target="fonts/IBMPlexMono-italic.fntdata"/><Relationship Id="rId74" Type="http://schemas.openxmlformats.org/officeDocument/2006/relationships/font" Target="fonts/IBMPlexMono-bold.fntdata"/><Relationship Id="rId77" Type="http://schemas.openxmlformats.org/officeDocument/2006/relationships/font" Target="fonts/Marvel-regular.fntdata"/><Relationship Id="rId76" Type="http://schemas.openxmlformats.org/officeDocument/2006/relationships/font" Target="fonts/IBMPlexMono-boldItalic.fntdata"/><Relationship Id="rId79" Type="http://schemas.openxmlformats.org/officeDocument/2006/relationships/font" Target="fonts/Marvel-italic.fntdata"/><Relationship Id="rId78" Type="http://schemas.openxmlformats.org/officeDocument/2006/relationships/font" Target="fonts/Marvel-bold.fntdata"/><Relationship Id="rId71" Type="http://schemas.openxmlformats.org/officeDocument/2006/relationships/font" Target="fonts/BarlowSemiCondensedMedium-italic.fntdata"/><Relationship Id="rId70" Type="http://schemas.openxmlformats.org/officeDocument/2006/relationships/font" Target="fonts/BarlowSemiCondensedMedium-bold.fntdata"/><Relationship Id="rId62" Type="http://schemas.openxmlformats.org/officeDocument/2006/relationships/font" Target="fonts/RobotoMedium-bold.fntdata"/><Relationship Id="rId61" Type="http://schemas.openxmlformats.org/officeDocument/2006/relationships/font" Target="fonts/RobotoMedium-regular.fntdata"/><Relationship Id="rId64" Type="http://schemas.openxmlformats.org/officeDocument/2006/relationships/font" Target="fonts/RobotoMedium-boldItalic.fntdata"/><Relationship Id="rId63" Type="http://schemas.openxmlformats.org/officeDocument/2006/relationships/font" Target="fonts/RobotoMedium-italic.fntdata"/><Relationship Id="rId66" Type="http://schemas.openxmlformats.org/officeDocument/2006/relationships/font" Target="fonts/FiraSansExtraCondensedMedium-bold.fntdata"/><Relationship Id="rId65" Type="http://schemas.openxmlformats.org/officeDocument/2006/relationships/font" Target="fonts/FiraSansExtraCondensedMedium-regular.fntdata"/><Relationship Id="rId68" Type="http://schemas.openxmlformats.org/officeDocument/2006/relationships/font" Target="fonts/FiraSansExtraCondensedMedium-boldItalic.fntdata"/><Relationship Id="rId67" Type="http://schemas.openxmlformats.org/officeDocument/2006/relationships/font" Target="fonts/FiraSansExtraCondensedMedium-italic.fntdata"/><Relationship Id="rId60" Type="http://schemas.openxmlformats.org/officeDocument/2006/relationships/font" Target="fonts/Ubuntu-boldItalic.fntdata"/><Relationship Id="rId69" Type="http://schemas.openxmlformats.org/officeDocument/2006/relationships/font" Target="fonts/BarlowSemiCondensedMedium-regular.fntdata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7" Type="http://schemas.openxmlformats.org/officeDocument/2006/relationships/font" Target="fonts/Ubuntu-regular.fntdata"/><Relationship Id="rId56" Type="http://schemas.openxmlformats.org/officeDocument/2006/relationships/slide" Target="slides/slide45.xml"/><Relationship Id="rId59" Type="http://schemas.openxmlformats.org/officeDocument/2006/relationships/font" Target="fonts/Ubuntu-italic.fntdata"/><Relationship Id="rId58" Type="http://schemas.openxmlformats.org/officeDocument/2006/relationships/font" Target="fonts/Ubuntu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3e306eb8d7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g13e306eb8d7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3e306eb8d7_0_4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g13e306eb8d7_0_4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3e306eb8d7_0_4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g13e306eb8d7_0_4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3e306eb8d7_0_4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13e306eb8d7_0_4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3e306eb8d7_0_4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g13e306eb8d7_0_4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e306eb8d7_0_4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13e306eb8d7_0_4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3e306eb8d7_0_4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g13e306eb8d7_0_4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3e306eb8d7_0_4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g13e306eb8d7_0_4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3e306eb8d7_0_4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g13e306eb8d7_0_4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e306eb8d7_0_4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13e306eb8d7_0_4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3e306eb8d7_0_4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6" name="Google Shape;1236;g13e306eb8d7_0_4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3e306eb8d7_0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3e306eb8d7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e306eb8d7_0_4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g13e306eb8d7_0_4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3e306eb8d7_0_4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g13e306eb8d7_0_4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3e306eb8d7_0_4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g13e306eb8d7_0_4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3e306eb8d7_0_4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g13e306eb8d7_0_4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3e306eb8d7_0_4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6" name="Google Shape;1276;g13e306eb8d7_0_4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13e306eb8d7_0_4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g13e306eb8d7_0_4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3e306eb8d7_0_5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2" name="Google Shape;1292;g13e306eb8d7_0_5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13e306eb8d7_0_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13e306eb8d7_0_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3e306eb8d7_0_5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6" name="Google Shape;1306;g13e306eb8d7_0_5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e306eb8d7_0_6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g13e306eb8d7_0_6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3e306eb8d7_0_2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13e306eb8d7_0_2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3e306eb8d7_0_6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3e306eb8d7_0_6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3e306eb8d7_0_6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0" name="Google Shape;1330;g13e306eb8d7_0_6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3e306eb8d7_0_8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3e306eb8d7_0_8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3e306eb8d7_0_6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g13e306eb8d7_0_6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3e306eb8d7_0_7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3e306eb8d7_0_7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3e306eb8d7_0_7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3e306eb8d7_0_7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3e306eb8d7_0_7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3e306eb8d7_0_7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3e306eb8d7_0_7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3e306eb8d7_0_7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3e306eb8d7_0_7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3e306eb8d7_0_7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13e306eb8d7_0_8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13e306eb8d7_0_8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3e306eb8d7_0_2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2" name="Google Shape;1112;g13e306eb8d7_0_2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3e306eb8d7_0_8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3e306eb8d7_0_8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3e306eb8d7_0_6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g13e306eb8d7_0_6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3e306eb8d7_0_6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13e306eb8d7_0_6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3e306eb8d7_0_6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7" name="Google Shape;1427;g13e306eb8d7_0_6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e306eb8d7_0_6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e306eb8d7_0_6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3e306eb8d7_0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0" name="Google Shape;1440;g13e306eb8d7_0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3e306eb8d7_0_3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3e306eb8d7_0_3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42b6f679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42b6f679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42b6f679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42b6f679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3e306eb8d7_0_3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3e306eb8d7_0_3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3e306eb8d7_0_4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g13e306eb8d7_0_4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2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Relationship Id="rId3" Type="http://schemas.openxmlformats.org/officeDocument/2006/relationships/image" Target="../media/image2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Relationship Id="rId3" Type="http://schemas.openxmlformats.org/officeDocument/2006/relationships/image" Target="../media/image2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3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0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6.png"/><Relationship Id="rId3" Type="http://schemas.openxmlformats.org/officeDocument/2006/relationships/image" Target="../media/image25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6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8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8.png"/><Relationship Id="rId3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4.png"/><Relationship Id="rId3" Type="http://schemas.openxmlformats.org/officeDocument/2006/relationships/image" Target="../media/image25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6.png"/><Relationship Id="rId3" Type="http://schemas.openxmlformats.org/officeDocument/2006/relationships/image" Target="../media/image25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2.png"/><Relationship Id="rId3" Type="http://schemas.openxmlformats.org/officeDocument/2006/relationships/image" Target="../media/image25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Relationship Id="rId3" Type="http://schemas.openxmlformats.org/officeDocument/2006/relationships/image" Target="../media/image65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3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1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0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7" name="Google Shape;597;p10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8" name="Google Shape;598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0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02" name="Google Shape;602;p10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3" name="Google Shape;603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0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9" name="Google Shape;609;p10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12" name="Google Shape;612;p108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3" name="Google Shape;613;p108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4" name="Google Shape;614;p108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5" name="Google Shape;615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8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9" name="Google Shape;619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2" name="Google Shape;622;p11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3" name="Google Shape;623;p11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4" name="Google Shape;624;p11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5" name="Google Shape;625;p11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6" name="Google Shape;626;p11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7" name="Google Shape;627;p11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8" name="Google Shape;628;p11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9" name="Google Shape;629;p11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0" name="Google Shape;630;p11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1" name="Google Shape;631;p11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2" name="Google Shape;632;p11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3" name="Google Shape;633;p11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4" name="Google Shape;634;p11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5" name="Google Shape;635;p11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6" name="Google Shape;636;p11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7" name="Google Shape;637;p11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8" name="Google Shape;638;p11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9" name="Google Shape;639;p11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11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11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42" name="Google Shape;642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10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6" name="Google Shape;646;p111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7" name="Google Shape;647;p111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8" name="Google Shape;648;p111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9" name="Google Shape;649;p111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0" name="Google Shape;650;p111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1" name="Google Shape;651;p111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2" name="Google Shape;652;p111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3" name="Google Shape;653;p111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4" name="Google Shape;654;p111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5" name="Google Shape;655;p111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6" name="Google Shape;656;p111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7" name="Google Shape;657;p111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8" name="Google Shape;658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11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2" name="Google Shape;662;p11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3" name="Google Shape;663;p11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4" name="Google Shape;664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7" name="Google Shape;667;p113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11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9" name="Google Shape;669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13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8" name="Google Shape;678;p1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11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82" name="Google Shape;682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11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687" name="Google Shape;68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2" name="Google Shape;692;p1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6" name="Google Shape;69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1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698" name="Google Shape;698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2" name="Google Shape;70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8" name="Google Shape;70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5" name="Google Shape;715;p12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2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20" name="Google Shape;720;p12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4" name="Google Shape;724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7" name="Google Shape;727;p12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28" name="Google Shape;728;p12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9" name="Google Shape;729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1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41" name="Google Shape;741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13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0" name="Google Shape;750;p13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6" name="Google Shape;756;p13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7" name="Google Shape;757;p13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0" name="Google Shape;760;p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1" name="Google Shape;761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4" name="Google Shape;764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7" name="Google Shape;767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8" name="Google Shape;768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1" name="Google Shape;771;p1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2" name="Google Shape;772;p1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3" name="Google Shape;773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6" name="Google Shape;776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9" name="Google Shape;779;p1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0" name="Google Shape;780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3" name="Google Shape;783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7" name="Google Shape;787;p1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8" name="Google Shape;788;p1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9" name="Google Shape;789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92" name="Google Shape;792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5" name="Google Shape;795;p1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6" name="Google Shape;796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5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1" name="Google Shape;801;p145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46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4" name="Google Shape;804;p146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5" name="Google Shape;805;p14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6" name="Google Shape;806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7" name="Google Shape;807;p14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47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0" name="Google Shape;810;p147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11" name="Google Shape;811;p147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2" name="Google Shape;812;p147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13" name="Google Shape;813;p147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4" name="Google Shape;814;p147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15" name="Google Shape;815;p147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49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20" name="Google Shape;820;p149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21" name="Google Shape;821;p149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22" name="Google Shape;822;p149"/>
          <p:cNvSpPr txBox="1"/>
          <p:nvPr>
            <p:ph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823" name="Google Shape;823;p149"/>
          <p:cNvSpPr txBox="1"/>
          <p:nvPr>
            <p:ph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824" name="Google Shape;824;p149"/>
          <p:cNvSpPr txBox="1"/>
          <p:nvPr>
            <p:ph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825" name="Google Shape;825;p149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149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149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149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29" name="Google Shape;829;p149"/>
          <p:cNvSpPr txBox="1"/>
          <p:nvPr>
            <p:ph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830" name="Google Shape;830;p149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0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15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835" name="Google Shape;835;p15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5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5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8" name="Google Shape;838;p15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39" name="Google Shape;839;p151"/>
          <p:cNvSpPr txBox="1"/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52"/>
          <p:cNvSpPr txBox="1"/>
          <p:nvPr>
            <p:ph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842" name="Google Shape;842;p152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43" name="Google Shape;843;p152"/>
          <p:cNvSpPr txBox="1"/>
          <p:nvPr>
            <p:ph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844" name="Google Shape;844;p152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53"/>
          <p:cNvSpPr txBox="1"/>
          <p:nvPr>
            <p:ph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847" name="Google Shape;847;p153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48" name="Google Shape;848;p153"/>
          <p:cNvSpPr txBox="1"/>
          <p:nvPr>
            <p:ph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849" name="Google Shape;849;p153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50" name="Google Shape;850;p153"/>
          <p:cNvSpPr txBox="1"/>
          <p:nvPr>
            <p:ph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851" name="Google Shape;851;p153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54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54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5" name="Google Shape;855;p154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6" name="Google Shape;856;p154"/>
          <p:cNvSpPr txBox="1"/>
          <p:nvPr>
            <p:ph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57" name="Google Shape;857;p154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8" name="Google Shape;858;p154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9" name="Google Shape;859;p154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60" name="Google Shape;860;p154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1" name="Google Shape;861;p154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2" name="Google Shape;862;p154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63" name="Google Shape;863;p154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4" name="Google Shape;864;p154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5" name="Google Shape;865;p154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66" name="Google Shape;866;p154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7" name="Google Shape;867;p154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8" name="Google Shape;868;p154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69" name="Google Shape;869;p154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0" name="Google Shape;870;p154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1" name="Google Shape;871;p154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72" name="Google Shape;872;p154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55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5" name="Google Shape;875;p155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6" name="Google Shape;876;p155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7" name="Google Shape;877;p155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8" name="Google Shape;878;p155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9" name="Google Shape;879;p155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0" name="Google Shape;880;p155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56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56"/>
          <p:cNvSpPr txBox="1"/>
          <p:nvPr>
            <p:ph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84" name="Google Shape;884;p156"/>
          <p:cNvSpPr txBox="1"/>
          <p:nvPr>
            <p:ph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85" name="Google Shape;885;p156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86" name="Google Shape;886;p156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87" name="Google Shape;887;p156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57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57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15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5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4" name="Google Shape;894;p15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9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7" name="Google Shape;897;p159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98" name="Google Shape;898;p15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59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0" name="Google Shape;900;p15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60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3" name="Google Shape;903;p160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4" name="Google Shape;904;p160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5" name="Google Shape;905;p160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06" name="Google Shape;906;p16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60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160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160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61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2" name="Google Shape;912;p16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6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62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62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7" name="Google Shape;917;p162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8" name="Google Shape;918;p162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63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21" name="Google Shape;921;p16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6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25" name="Google Shape;925;p16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26" name="Google Shape;926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6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6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30" name="Google Shape;930;p16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31" name="Google Shape;931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6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6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35" name="Google Shape;935;p16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6" name="Google Shape;936;p16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16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38" name="Google Shape;938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6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6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2" name="Google Shape;942;p16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3" name="Google Shape;943;p16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4" name="Google Shape;944;p16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5" name="Google Shape;945;p16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6" name="Google Shape;946;p16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7" name="Google Shape;947;p16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8" name="Google Shape;948;p16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9" name="Google Shape;949;p16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0" name="Google Shape;950;p16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1" name="Google Shape;951;p16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2" name="Google Shape;952;p16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3" name="Google Shape;953;p16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4" name="Google Shape;954;p16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5" name="Google Shape;955;p16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6" name="Google Shape;956;p16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7" name="Google Shape;957;p16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8" name="Google Shape;958;p16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9" name="Google Shape;959;p16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0" name="Google Shape;960;p16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1" name="Google Shape;961;p16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62" name="Google Shape;962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6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6" name="Google Shape;966;p16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7" name="Google Shape;967;p16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8" name="Google Shape;968;p16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9" name="Google Shape;969;p16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0" name="Google Shape;970;p16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1" name="Google Shape;971;p16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2" name="Google Shape;972;p16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3" name="Google Shape;973;p16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4" name="Google Shape;974;p16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5" name="Google Shape;975;p16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6" name="Google Shape;976;p16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7" name="Google Shape;977;p16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78" name="Google Shape;978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6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7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82" name="Google Shape;982;p17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17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4" name="Google Shape;984;p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7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87" name="Google Shape;987;p17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17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9" name="Google Shape;989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7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93" name="Google Shape;993;p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7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7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97" name="Google Shape;997;p1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7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01" name="Google Shape;1001;p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6" name="Google Shape;1006;p17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1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1" name="Google Shape;1011;p17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6" name="Google Shape;1016;p17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1" name="Google Shape;1021;p17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8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29" name="Google Shape;1029;p18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8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3" name="Google Shape;1033;p18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034" name="Google Shape;103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38" name="Google Shape;1038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8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040" name="Google Shape;1040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8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44" name="Google Shape;104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8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50" name="Google Shape;1050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8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8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5" name="Google Shape;1055;p18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56" name="Google Shape;1056;p18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57" name="Google Shape;1057;p1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8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8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8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8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_17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9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9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74" name="Google Shape;1074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9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77" name="Google Shape;1077;p192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8" name="Google Shape;1078;p192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9" name="Google Shape;1079;p192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0" name="Google Shape;1080;p192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1" name="Google Shape;1081;p192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2" name="Google Shape;1082;p192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3" name="Google Shape;1083;p192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4" name="Google Shape;1084;p192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5" name="Google Shape;1085;p192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6" name="Google Shape;1086;p192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7" name="Google Shape;1087;p192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8" name="Google Shape;1088;p192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89" name="Google Shape;1089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92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0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2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8" name="Google Shape;98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4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" name="Google Shape;117;p25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25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25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25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5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25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25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25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25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25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27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p27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2" name="Google Shape;19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7" name="Google Shape;19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5" name="Google Shape;205;p4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7" name="Google Shape;20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41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41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41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41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1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1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7" name="Google Shape;25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p45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6" name="Google Shape;286;p45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45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45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9" name="Google Shape;28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46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5" name="Google Shape;3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5" name="Google Shape;31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1" name="Google Shape;3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4" name="Google Shape;32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5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3" name="Google Shape;3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7" name="Google Shape;337;p5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8" name="Google Shape;3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2" name="Google Shape;342;p5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5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5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9" name="Google Shape;3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8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9" name="Google Shape;359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3" name="Google Shape;363;p5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4" name="Google Shape;36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9" name="Google Shape;369;p6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0" name="Google Shape;37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4" name="Google Shape;374;p6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5" name="Google Shape;37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0" name="Google Shape;38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p6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6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1" name="Google Shape;39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5" name="Google Shape;395;p65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65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97" name="Google Shape;39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5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1" name="Google Shape;401;p6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2" name="Google Shape;40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6" name="Google Shape;406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1" name="Google Shape;411;p6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9" name="Google Shape;419;p7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0" name="Google Shape;420;p7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6" name="Google Shape;426;p7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7" name="Google Shape;427;p7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0" name="Google Shape;430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1" name="Google Shape;43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4" name="Google Shape;43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8" name="Google Shape;43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1" name="Google Shape;441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2" name="Google Shape;442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3" name="Google Shape;44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9" name="Google Shape;449;p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0" name="Google Shape;45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3" name="Google Shape;45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7" name="Google Shape;457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8" name="Google Shape;458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9" name="Google Shape;45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2" name="Google Shape;46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5" name="Google Shape;465;p8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4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84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5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4" name="Google Shape;474;p85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5" name="Google Shape;475;p85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85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85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6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86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81" name="Google Shape;481;p86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82" name="Google Shape;482;p86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83" name="Google Shape;483;p86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84" name="Google Shape;484;p86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85" name="Google Shape;485;p86"/>
          <p:cNvSpPr txBox="1"/>
          <p:nvPr>
            <p:ph idx="6" type="subTitle"/>
          </p:nvPr>
        </p:nvSpPr>
        <p:spPr>
          <a:xfrm>
            <a:off x="1408175" y="388931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8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90" name="Google Shape;490;p88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91" name="Google Shape;491;p88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92" name="Google Shape;492;p88"/>
          <p:cNvSpPr txBox="1"/>
          <p:nvPr>
            <p:ph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93" name="Google Shape;493;p88"/>
          <p:cNvSpPr txBox="1"/>
          <p:nvPr>
            <p:ph idx="4" type="title"/>
          </p:nvPr>
        </p:nvSpPr>
        <p:spPr>
          <a:xfrm flipH="1">
            <a:off x="3474314" y="1548788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94" name="Google Shape;494;p88"/>
          <p:cNvSpPr txBox="1"/>
          <p:nvPr>
            <p:ph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95" name="Google Shape;495;p88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88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88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88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99" name="Google Shape;499;p88"/>
          <p:cNvSpPr txBox="1"/>
          <p:nvPr>
            <p:ph idx="13" type="title"/>
          </p:nvPr>
        </p:nvSpPr>
        <p:spPr>
          <a:xfrm flipH="1">
            <a:off x="4912060" y="1548788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500" name="Google Shape;500;p88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9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90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05" name="Google Shape;505;p90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90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90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90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09" name="Google Shape;509;p90"/>
          <p:cNvSpPr txBox="1"/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1"/>
          <p:cNvSpPr txBox="1"/>
          <p:nvPr>
            <p:ph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12" name="Google Shape;512;p91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13" name="Google Shape;513;p91"/>
          <p:cNvSpPr txBox="1"/>
          <p:nvPr>
            <p:ph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14" name="Google Shape;514;p91"/>
          <p:cNvSpPr txBox="1"/>
          <p:nvPr>
            <p:ph idx="3" type="subTitle"/>
          </p:nvPr>
        </p:nvSpPr>
        <p:spPr>
          <a:xfrm>
            <a:off x="2866925" y="3657673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2"/>
          <p:cNvSpPr txBox="1"/>
          <p:nvPr>
            <p:ph type="title"/>
          </p:nvPr>
        </p:nvSpPr>
        <p:spPr>
          <a:xfrm>
            <a:off x="1082925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17" name="Google Shape;517;p92"/>
          <p:cNvSpPr txBox="1"/>
          <p:nvPr>
            <p:ph idx="1" type="subTitle"/>
          </p:nvPr>
        </p:nvSpPr>
        <p:spPr>
          <a:xfrm>
            <a:off x="1082925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18" name="Google Shape;518;p92"/>
          <p:cNvSpPr txBox="1"/>
          <p:nvPr>
            <p:ph idx="2" type="title"/>
          </p:nvPr>
        </p:nvSpPr>
        <p:spPr>
          <a:xfrm>
            <a:off x="3663750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19" name="Google Shape;519;p92"/>
          <p:cNvSpPr txBox="1"/>
          <p:nvPr>
            <p:ph idx="3" type="subTitle"/>
          </p:nvPr>
        </p:nvSpPr>
        <p:spPr>
          <a:xfrm>
            <a:off x="3663750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20" name="Google Shape;520;p92"/>
          <p:cNvSpPr txBox="1"/>
          <p:nvPr>
            <p:ph idx="4" type="title"/>
          </p:nvPr>
        </p:nvSpPr>
        <p:spPr>
          <a:xfrm>
            <a:off x="6244575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21" name="Google Shape;521;p92"/>
          <p:cNvSpPr txBox="1"/>
          <p:nvPr>
            <p:ph idx="5" type="subTitle"/>
          </p:nvPr>
        </p:nvSpPr>
        <p:spPr>
          <a:xfrm>
            <a:off x="6244575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93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5" name="Google Shape;525;p9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6" name="Google Shape;526;p93"/>
          <p:cNvSpPr txBox="1"/>
          <p:nvPr>
            <p:ph idx="2" type="title"/>
          </p:nvPr>
        </p:nvSpPr>
        <p:spPr>
          <a:xfrm>
            <a:off x="2285884" y="162433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27" name="Google Shape;527;p93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8" name="Google Shape;528;p93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9" name="Google Shape;529;p93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30" name="Google Shape;530;p93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1" name="Google Shape;531;p93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2" name="Google Shape;532;p93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33" name="Google Shape;533;p93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4" name="Google Shape;534;p93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5" name="Google Shape;535;p93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36" name="Google Shape;536;p93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7" name="Google Shape;537;p93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8" name="Google Shape;538;p93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39" name="Google Shape;539;p93"/>
          <p:cNvSpPr txBox="1"/>
          <p:nvPr>
            <p:ph idx="18" type="ctrTitle"/>
          </p:nvPr>
        </p:nvSpPr>
        <p:spPr>
          <a:xfrm>
            <a:off x="5015576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0" name="Google Shape;540;p93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1" name="Google Shape;541;p93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42" name="Google Shape;542;p93"/>
          <p:cNvSpPr/>
          <p:nvPr/>
        </p:nvSpPr>
        <p:spPr>
          <a:xfrm>
            <a:off x="-99062" y="3110611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4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5" name="Google Shape;545;p94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94"/>
          <p:cNvSpPr txBox="1"/>
          <p:nvPr>
            <p:ph idx="2" type="subTitle"/>
          </p:nvPr>
        </p:nvSpPr>
        <p:spPr>
          <a:xfrm>
            <a:off x="800038" y="2167187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94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94"/>
          <p:cNvSpPr txBox="1"/>
          <p:nvPr>
            <p:ph idx="4" type="subTitle"/>
          </p:nvPr>
        </p:nvSpPr>
        <p:spPr>
          <a:xfrm>
            <a:off x="3493775" y="3330062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94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0" name="Google Shape;550;p94"/>
          <p:cNvSpPr txBox="1"/>
          <p:nvPr>
            <p:ph idx="6" type="subTitle"/>
          </p:nvPr>
        </p:nvSpPr>
        <p:spPr>
          <a:xfrm>
            <a:off x="6187525" y="2167187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5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5"/>
          <p:cNvSpPr txBox="1"/>
          <p:nvPr>
            <p:ph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54" name="Google Shape;554;p95"/>
          <p:cNvSpPr txBox="1"/>
          <p:nvPr>
            <p:ph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55" name="Google Shape;555;p95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6" name="Google Shape;556;p95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7" name="Google Shape;557;p95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6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96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9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4" name="Google Shape;564;p9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8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7" name="Google Shape;567;p98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68" name="Google Shape;568;p9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8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70" name="Google Shape;570;p9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9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3" name="Google Shape;573;p99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4" name="Google Shape;574;p99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9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6" name="Google Shape;576;p9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99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99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99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0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82" name="Google Shape;582;p10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0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0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1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101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8" name="Google Shape;588;p101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2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1" name="Google Shape;591;p10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5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34" Type="http://schemas.openxmlformats.org/officeDocument/2006/relationships/theme" Target="../theme/theme6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95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24.xml"/><Relationship Id="rId27" Type="http://schemas.openxmlformats.org/officeDocument/2006/relationships/theme" Target="../theme/theme7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1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7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3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80.xml"/><Relationship Id="rId21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4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826" r:id="rId21"/>
    <p:sldLayoutId id="2147483827" r:id="rId22"/>
    <p:sldLayoutId id="2147483828" r:id="rId23"/>
    <p:sldLayoutId id="2147483829" r:id="rId24"/>
    <p:sldLayoutId id="2147483830" r:id="rId25"/>
    <p:sldLayoutId id="2147483831" r:id="rId26"/>
    <p:sldLayoutId id="2147483832" r:id="rId27"/>
    <p:sldLayoutId id="2147483833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2.png"/><Relationship Id="rId4" Type="http://schemas.openxmlformats.org/officeDocument/2006/relationships/image" Target="../media/image72.png"/><Relationship Id="rId5" Type="http://schemas.openxmlformats.org/officeDocument/2006/relationships/image" Target="../media/image80.png"/><Relationship Id="rId6" Type="http://schemas.openxmlformats.org/officeDocument/2006/relationships/image" Target="../media/image7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2.png"/><Relationship Id="rId4" Type="http://schemas.openxmlformats.org/officeDocument/2006/relationships/image" Target="../media/image8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2.png"/><Relationship Id="rId4" Type="http://schemas.openxmlformats.org/officeDocument/2006/relationships/image" Target="../media/image8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2.png"/><Relationship Id="rId4" Type="http://schemas.openxmlformats.org/officeDocument/2006/relationships/image" Target="../media/image8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2.png"/><Relationship Id="rId4" Type="http://schemas.openxmlformats.org/officeDocument/2006/relationships/image" Target="../media/image8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2.png"/><Relationship Id="rId4" Type="http://schemas.openxmlformats.org/officeDocument/2006/relationships/image" Target="../media/image72.png"/><Relationship Id="rId5" Type="http://schemas.openxmlformats.org/officeDocument/2006/relationships/image" Target="../media/image80.png"/><Relationship Id="rId6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2.png"/><Relationship Id="rId4" Type="http://schemas.openxmlformats.org/officeDocument/2006/relationships/image" Target="../media/image8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2.png"/><Relationship Id="rId4" Type="http://schemas.openxmlformats.org/officeDocument/2006/relationships/image" Target="../media/image8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png"/><Relationship Id="rId4" Type="http://schemas.openxmlformats.org/officeDocument/2006/relationships/image" Target="../media/image9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png"/><Relationship Id="rId4" Type="http://schemas.openxmlformats.org/officeDocument/2006/relationships/image" Target="../media/image89.jpg"/><Relationship Id="rId5" Type="http://schemas.openxmlformats.org/officeDocument/2006/relationships/image" Target="../media/image9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5.png"/><Relationship Id="rId4" Type="http://schemas.openxmlformats.org/officeDocument/2006/relationships/image" Target="../media/image10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9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Из каких этапов </a:t>
            </a:r>
            <a:endParaRPr/>
          </a:p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состоит подготовка отчета?</a:t>
            </a:r>
            <a:endParaRPr/>
          </a:p>
        </p:txBody>
      </p:sp>
      <p:pic>
        <p:nvPicPr>
          <p:cNvPr id="1096" name="Google Shape;1096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02"/>
          <p:cNvSpPr txBox="1"/>
          <p:nvPr>
            <p:ph idx="4294967295" type="title"/>
          </p:nvPr>
        </p:nvSpPr>
        <p:spPr>
          <a:xfrm>
            <a:off x="540000" y="72035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Классификация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1" name="Google Shape;1161;p202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  <p:pic>
        <p:nvPicPr>
          <p:cNvPr id="1162" name="Google Shape;1162;p20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202"/>
          <p:cNvSpPr txBox="1"/>
          <p:nvPr/>
        </p:nvSpPr>
        <p:spPr>
          <a:xfrm>
            <a:off x="4751800" y="1532475"/>
            <a:ext cx="3852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Продвинутые версии</a:t>
            </a:r>
            <a:endParaRPr b="1"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Embedded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Premium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On Premise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4" name="Google Shape;1164;p202"/>
          <p:cNvSpPr txBox="1"/>
          <p:nvPr/>
        </p:nvSpPr>
        <p:spPr>
          <a:xfrm>
            <a:off x="540550" y="1532475"/>
            <a:ext cx="38520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Базовые версии</a:t>
            </a:r>
            <a:endParaRPr b="1"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Desktop – основной инструмент для разработки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 Pro – самый доступный 	и простой инструмент для работы 	в команде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03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Desktop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70" name="Google Shape;1170;p20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203"/>
          <p:cNvSpPr txBox="1"/>
          <p:nvPr/>
        </p:nvSpPr>
        <p:spPr>
          <a:xfrm>
            <a:off x="540000" y="1800000"/>
            <a:ext cx="5958000" cy="1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Бесплатная программа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Основной инструмент для работы и создания отчётов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Нужна для первоначальной разработки отчётов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Постоянно обновляется, нужно отслеживать обновления на сайте Microsoft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2" name="Google Shape;1172;p20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  <p:pic>
        <p:nvPicPr>
          <p:cNvPr id="1173" name="Google Shape;1173;p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1440006"/>
            <a:ext cx="1746000" cy="104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203"/>
          <p:cNvPicPr preferRelativeResize="0"/>
          <p:nvPr/>
        </p:nvPicPr>
        <p:blipFill rotWithShape="1">
          <a:blip r:embed="rId5">
            <a:alphaModFix/>
          </a:blip>
          <a:srcRect b="12885" l="0" r="0" t="4564"/>
          <a:stretch/>
        </p:blipFill>
        <p:spPr>
          <a:xfrm>
            <a:off x="6858000" y="2539388"/>
            <a:ext cx="1746001" cy="11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2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999" y="3763320"/>
            <a:ext cx="1746000" cy="91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4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Pro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81" name="Google Shape;1181;p20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204"/>
          <p:cNvSpPr txBox="1"/>
          <p:nvPr/>
        </p:nvSpPr>
        <p:spPr>
          <a:xfrm>
            <a:off x="540000" y="1405925"/>
            <a:ext cx="8064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Облачный продукт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Продаётся по подписке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Стоит порядка 1000 рублей в месяц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Входит в Office 365 версии E5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Подходит для совместной разработки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делиться отчётами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Одной лицензии достаточно, чтобы делиться отчётом через прямую ссылку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3" name="Google Shape;1183;p204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20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205"/>
          <p:cNvSpPr txBox="1"/>
          <p:nvPr/>
        </p:nvSpPr>
        <p:spPr>
          <a:xfrm>
            <a:off x="540000" y="1341325"/>
            <a:ext cx="80640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Продаётся по подписке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Является приложением внутри облачного продукта Azure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встроить целое приложение Power BI в портал или сайт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Даёт дополнительные возможности для веб-разработки поверх BI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Минимальная стоимость в год — порядка 500 000 рублей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Стоимость зависит от плотности использования: платим за действие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0" name="Google Shape;1190;p205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Embedded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1" name="Google Shape;1191;p205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06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Embedded. Пример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97" name="Google Shape;1197;p20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200" y="1241563"/>
            <a:ext cx="6217594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206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07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лицензирование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05" name="Google Shape;1205;p20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9800" y="1241563"/>
            <a:ext cx="6351899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207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8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Premium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3" name="Google Shape;1213;p20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208"/>
          <p:cNvSpPr txBox="1"/>
          <p:nvPr/>
        </p:nvSpPr>
        <p:spPr>
          <a:xfrm>
            <a:off x="540000" y="1378375"/>
            <a:ext cx="80640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Продаётся по подписке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Стоит порядка 5 000 $  в месяц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дополнение к BI даёт дополнительные серверные мощности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Подходит для Enterprise-компаний с высокой нагрузкой на BI-систему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Передовой продукт Microsoft</a:t>
            </a:r>
            <a:endParaRPr i="0" sz="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5" name="Google Shape;1215;p208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9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Power BI on Premise</a:t>
            </a:r>
            <a:endParaRPr b="1"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21" name="Google Shape;1221;p20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209"/>
          <p:cNvSpPr txBox="1"/>
          <p:nvPr/>
        </p:nvSpPr>
        <p:spPr>
          <a:xfrm>
            <a:off x="540000" y="1800000"/>
            <a:ext cx="806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Продаётся по подписке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облачный продукт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Подходит для компаний, которые не хотят выкладывать данные в облако</a:t>
            </a:r>
            <a:endParaRPr i="0" sz="50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23" name="Google Shape;1223;p20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10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on Premise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29" name="Google Shape;1229;p21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210"/>
          <p:cNvSpPr txBox="1"/>
          <p:nvPr/>
        </p:nvSpPr>
        <p:spPr>
          <a:xfrm>
            <a:off x="540000" y="1084500"/>
            <a:ext cx="38520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Облачные версии</a:t>
            </a:r>
            <a:endParaRPr b="1"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Серверные мощности могут увеличиваться под задачи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Обновляется каждый месяц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кастомные визуализаций, R визуализаций и ArcGIS maps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1" name="Google Shape;1231;p210"/>
          <p:cNvSpPr txBox="1"/>
          <p:nvPr/>
        </p:nvSpPr>
        <p:spPr>
          <a:xfrm>
            <a:off x="540000" y="2721600"/>
            <a:ext cx="38520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Premise версии</a:t>
            </a:r>
            <a:endParaRPr b="1"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Серверные мощности зависят 		от внутренних возможностей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Обновляется несколько раз в год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 кастомных визуализаций, R визуализаций и ArcGIS maps</a:t>
            </a:r>
            <a:endParaRPr i="0" sz="5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32" name="Google Shape;1232;p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5525" y="1679750"/>
            <a:ext cx="4604026" cy="19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210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Mobile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39" name="Google Shape;1239;p21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211"/>
          <p:cNvSpPr txBox="1"/>
          <p:nvPr/>
        </p:nvSpPr>
        <p:spPr>
          <a:xfrm>
            <a:off x="540000" y="1439475"/>
            <a:ext cx="59580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Мобильное приложение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Продукт, дополняющий одну из основных версий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Отчёты для мобильных устройств нужно создавать отдельно от десктопной</a:t>
            </a:r>
            <a:endParaRPr i="0" u="none" cap="none" strike="noStrike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Бесплатный продукт</a:t>
            </a:r>
            <a:endParaRPr i="0" sz="5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41" name="Google Shape;1241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8000" y="900133"/>
            <a:ext cx="2106000" cy="324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211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9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02" name="Google Shape;1102;p194"/>
          <p:cNvSpPr txBox="1"/>
          <p:nvPr>
            <p:ph idx="1" type="subTitle"/>
          </p:nvPr>
        </p:nvSpPr>
        <p:spPr>
          <a:xfrm>
            <a:off x="540000" y="1168500"/>
            <a:ext cx="80640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инструмента, в котором мы работаем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источника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Преобразование первичных данных в табличный вид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Расчет показателей при помощи формул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визуальных элементов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UX/UI отчетов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мы делаем с отчетом после того, как он готов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3" name="Google Shape;1103;p19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1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ru"/>
              <a:t>Итого, инструмент, в котором мы будем делать практическую работу - это: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b="1"/>
          </a:p>
        </p:txBody>
      </p:sp>
      <p:sp>
        <p:nvSpPr>
          <p:cNvPr id="1248" name="Google Shape;1248;p2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13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Power BI Desktop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54" name="Google Shape;1254;p21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213"/>
          <p:cNvSpPr txBox="1"/>
          <p:nvPr/>
        </p:nvSpPr>
        <p:spPr>
          <a:xfrm>
            <a:off x="540000" y="1800000"/>
            <a:ext cx="5958000" cy="1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Бесплатная программа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Основной инструмент для работы и создания отчётов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Нужна для первоначальной разработки отчётов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i="0" lang="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Постоянно обновляется, нужно отслеживать обновления на сайте Microsoft</a:t>
            </a:r>
            <a:endParaRPr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56" name="Google Shape;1256;p213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Версии Power BI</a:t>
            </a:r>
            <a:endParaRPr/>
          </a:p>
        </p:txBody>
      </p:sp>
      <p:pic>
        <p:nvPicPr>
          <p:cNvPr id="1257" name="Google Shape;1257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1440006"/>
            <a:ext cx="1746000" cy="104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213"/>
          <p:cNvPicPr preferRelativeResize="0"/>
          <p:nvPr/>
        </p:nvPicPr>
        <p:blipFill rotWithShape="1">
          <a:blip r:embed="rId5">
            <a:alphaModFix/>
          </a:blip>
          <a:srcRect b="12885" l="0" r="0" t="4564"/>
          <a:stretch/>
        </p:blipFill>
        <p:spPr>
          <a:xfrm>
            <a:off x="6858000" y="2539388"/>
            <a:ext cx="1746001" cy="11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999" y="3763320"/>
            <a:ext cx="1746000" cy="91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1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Примеры архитектуры решений</a:t>
            </a:r>
            <a:endParaRPr sz="2800"/>
          </a:p>
        </p:txBody>
      </p:sp>
      <p:sp>
        <p:nvSpPr>
          <p:cNvPr id="1265" name="Google Shape;1265;p2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15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Montserrat"/>
                <a:ea typeface="Montserrat"/>
                <a:cs typeface="Montserrat"/>
                <a:sym typeface="Montserrat"/>
              </a:rPr>
              <a:t>Проект по интернет-маркетингу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1" name="Google Shape;1271;p21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15"/>
          <p:cNvPicPr preferRelativeResize="0"/>
          <p:nvPr/>
        </p:nvPicPr>
        <p:blipFill rotWithShape="1">
          <a:blip r:embed="rId4">
            <a:alphaModFix/>
          </a:blip>
          <a:srcRect b="3912" l="1917" r="2214" t="11592"/>
          <a:stretch/>
        </p:blipFill>
        <p:spPr>
          <a:xfrm>
            <a:off x="1821985" y="1175606"/>
            <a:ext cx="5140032" cy="33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215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Примеры архитектуры решений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6"/>
          <p:cNvSpPr txBox="1"/>
          <p:nvPr>
            <p:ph idx="4294967295" type="title"/>
          </p:nvPr>
        </p:nvSpPr>
        <p:spPr>
          <a:xfrm>
            <a:off x="540000" y="720000"/>
            <a:ext cx="4212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Архитектура для анализа продаж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79" name="Google Shape;1279;p21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7375" y="104775"/>
            <a:ext cx="2209825" cy="49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216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ru"/>
              <a:t>римеры архитектуры решений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17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Пример бэкенд-процесса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87" name="Google Shape;1287;p21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194" y="1158581"/>
            <a:ext cx="6475623" cy="35741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17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Примеры архитектуры решений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1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Выбор источников данных</a:t>
            </a:r>
            <a:endParaRPr/>
          </a:p>
        </p:txBody>
      </p:sp>
      <p:sp>
        <p:nvSpPr>
          <p:cNvPr id="1295" name="Google Shape;1295;p2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1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Как можно загрузить данные в BI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01" name="Google Shape;1301;p219"/>
          <p:cNvSpPr txBox="1"/>
          <p:nvPr>
            <p:ph idx="1" type="subTitle"/>
          </p:nvPr>
        </p:nvSpPr>
        <p:spPr>
          <a:xfrm>
            <a:off x="540000" y="1260000"/>
            <a:ext cx="3852000" cy="23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По готовому коннектеру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 BI инструментах есть возможность подключиться ко многим источникам данных “из коробки” и количество коннектеров обычно увеличивается со временем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02" name="Google Shape;1302;p21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источника данных</a:t>
            </a:r>
            <a:endParaRPr/>
          </a:p>
        </p:txBody>
      </p:sp>
      <p:sp>
        <p:nvSpPr>
          <p:cNvPr id="1303" name="Google Shape;1303;p219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Напрямую 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Многие коннекторы не дают достаточно возможностей по работе с данными в том виде, в котором нам нужно, поэтому есть варианты подключиться напрямую, например при помощи API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0"/>
          <p:cNvSpPr txBox="1"/>
          <p:nvPr>
            <p:ph idx="4294967295" type="title"/>
          </p:nvPr>
        </p:nvSpPr>
        <p:spPr>
          <a:xfrm>
            <a:off x="540000" y="6438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Откуда можно загрузить данные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09" name="Google Shape;1309;p22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>
                <a:solidFill>
                  <a:srgbClr val="666666"/>
                </a:solidFill>
              </a:rPr>
              <a:t>Источники данных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311" name="Google Shape;1311;p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7835" y="1356238"/>
            <a:ext cx="4434285" cy="36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2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1750" y="1155550"/>
            <a:ext cx="5344790" cy="33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2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Преобразование первичных данных в табличный вид</a:t>
            </a:r>
            <a:endParaRPr/>
          </a:p>
        </p:txBody>
      </p:sp>
      <p:sp>
        <p:nvSpPr>
          <p:cNvPr id="1318" name="Google Shape;1318;p2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инструмента, в котором мы работаем</a:t>
            </a:r>
            <a:endParaRPr/>
          </a:p>
        </p:txBody>
      </p:sp>
      <p:sp>
        <p:nvSpPr>
          <p:cNvPr id="1109" name="Google Shape;1109;p19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2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значит преобразовать первоначальные данные в табличный вид?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24" name="Google Shape;1324;p2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данных</a:t>
            </a:r>
            <a:endParaRPr/>
          </a:p>
        </p:txBody>
      </p:sp>
      <p:sp>
        <p:nvSpPr>
          <p:cNvPr id="1325" name="Google Shape;1325;p222"/>
          <p:cNvSpPr txBox="1"/>
          <p:nvPr/>
        </p:nvSpPr>
        <p:spPr>
          <a:xfrm>
            <a:off x="540000" y="1168500"/>
            <a:ext cx="59580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первичных данных у нас могут быть множество явлений, которые не позволяют работать аналитикам: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объединения ячеек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отсутствуют типы данных: качественные, количественные, даты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огут быть итоги и подитоги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пустые ячейки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26" name="Google Shape;1326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50" y="3181529"/>
            <a:ext cx="3582375" cy="136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216" y="3129017"/>
            <a:ext cx="3103552" cy="16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Расчет показателей при помощи формул</a:t>
            </a:r>
            <a:endParaRPr/>
          </a:p>
        </p:txBody>
      </p:sp>
      <p:sp>
        <p:nvSpPr>
          <p:cNvPr id="1333" name="Google Shape;1333;p2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 аналогии с Excel и SQL в BI есть алгоритмы формул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39" name="Google Shape;1339;p2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Формулы</a:t>
            </a:r>
            <a:endParaRPr/>
          </a:p>
        </p:txBody>
      </p:sp>
      <p:sp>
        <p:nvSpPr>
          <p:cNvPr id="1340" name="Google Shape;1340;p224"/>
          <p:cNvSpPr txBox="1"/>
          <p:nvPr/>
        </p:nvSpPr>
        <p:spPr>
          <a:xfrm>
            <a:off x="540000" y="1168500"/>
            <a:ext cx="59580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того, что можно рассчитать при помощи формул: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Сумма, умножение, деление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Подсчитать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среднее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Вывести только уникальные значения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расчеты, связанные с датами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Связать таблицы, если в них есть повторяющиеся значения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Объединить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или разъединить значения разных ячеек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Создание визуальных элементов</a:t>
            </a:r>
            <a:endParaRPr/>
          </a:p>
        </p:txBody>
      </p:sp>
      <p:sp>
        <p:nvSpPr>
          <p:cNvPr id="1346" name="Google Shape;1346;p2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226"/>
          <p:cNvSpPr txBox="1"/>
          <p:nvPr>
            <p:ph type="title"/>
          </p:nvPr>
        </p:nvSpPr>
        <p:spPr>
          <a:xfrm>
            <a:off x="540000" y="700650"/>
            <a:ext cx="5768400" cy="6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Что такое визуализация данных?</a:t>
            </a:r>
            <a:endParaRPr sz="2100"/>
          </a:p>
        </p:txBody>
      </p:sp>
      <p:sp>
        <p:nvSpPr>
          <p:cNvPr id="1353" name="Google Shape;1353;p226"/>
          <p:cNvSpPr txBox="1"/>
          <p:nvPr>
            <p:ph type="title"/>
          </p:nvPr>
        </p:nvSpPr>
        <p:spPr>
          <a:xfrm>
            <a:off x="302075" y="1170038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ru" sz="1300"/>
              <a:t>Визуализация данных — это инструмент анализа, который  помогает делать выводы на основе массивов различной информации в наглядном представлении.</a:t>
            </a:r>
            <a:endParaRPr sz="13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354" name="Google Shape;1354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562"/>
            <a:ext cx="4421100" cy="259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27"/>
          <p:cNvSpPr txBox="1"/>
          <p:nvPr>
            <p:ph type="title"/>
          </p:nvPr>
        </p:nvSpPr>
        <p:spPr>
          <a:xfrm>
            <a:off x="507175" y="1252088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📝"/>
            </a:pPr>
            <a:r>
              <a:rPr lang="ru" sz="1300"/>
              <a:t>Привлечь внимание. 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📝"/>
            </a:pPr>
            <a:r>
              <a:rPr lang="ru" sz="1300"/>
              <a:t>Легче воспринимается.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📝"/>
            </a:pPr>
            <a:r>
              <a:rPr lang="ru" sz="1300"/>
              <a:t>Помогает быстрее и качественнее донести информацию  до аудитории.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📝"/>
            </a:pPr>
            <a:r>
              <a:rPr lang="ru" sz="1300"/>
              <a:t>Сбор в дашборд сложных наборов данных.</a:t>
            </a:r>
            <a:endParaRPr sz="1300"/>
          </a:p>
        </p:txBody>
      </p:sp>
      <p:sp>
        <p:nvSpPr>
          <p:cNvPr id="1360" name="Google Shape;1360;p2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27"/>
          <p:cNvSpPr txBox="1"/>
          <p:nvPr>
            <p:ph type="title"/>
          </p:nvPr>
        </p:nvSpPr>
        <p:spPr>
          <a:xfrm>
            <a:off x="540000" y="700650"/>
            <a:ext cx="5768400" cy="6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Задачи визуализации данных</a:t>
            </a:r>
            <a:endParaRPr sz="2100"/>
          </a:p>
        </p:txBody>
      </p:sp>
      <p:pic>
        <p:nvPicPr>
          <p:cNvPr id="1362" name="Google Shape;1362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96" y="1427373"/>
            <a:ext cx="2969525" cy="28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2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Преимущества визуализации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68" name="Google Shape;1368;p2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визуальных элементов</a:t>
            </a:r>
            <a:endParaRPr/>
          </a:p>
        </p:txBody>
      </p:sp>
      <p:sp>
        <p:nvSpPr>
          <p:cNvPr id="1369" name="Google Shape;1369;p228"/>
          <p:cNvSpPr txBox="1"/>
          <p:nvPr/>
        </p:nvSpPr>
        <p:spPr>
          <a:xfrm>
            <a:off x="540000" y="1168500"/>
            <a:ext cx="5958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Скорость в принятии решений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Фокусировка внимания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70" name="Google Shape;1370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97" y="1985097"/>
            <a:ext cx="3653900" cy="2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228"/>
          <p:cNvPicPr preferRelativeResize="0"/>
          <p:nvPr/>
        </p:nvPicPr>
        <p:blipFill rotWithShape="1">
          <a:blip r:embed="rId4">
            <a:alphaModFix/>
          </a:blip>
          <a:srcRect b="0" l="-3010" r="3009" t="0"/>
          <a:stretch/>
        </p:blipFill>
        <p:spPr>
          <a:xfrm>
            <a:off x="4239600" y="1985100"/>
            <a:ext cx="4564680" cy="2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2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Процесс преобразования данных в диаграмму / визуальный элемент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77" name="Google Shape;1377;p2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визуальных элементов</a:t>
            </a:r>
            <a:endParaRPr/>
          </a:p>
        </p:txBody>
      </p:sp>
      <p:sp>
        <p:nvSpPr>
          <p:cNvPr id="1378" name="Google Shape;1378;p229"/>
          <p:cNvSpPr txBox="1"/>
          <p:nvPr/>
        </p:nvSpPr>
        <p:spPr>
          <a:xfrm>
            <a:off x="540000" y="2366200"/>
            <a:ext cx="38160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Формулировка идеи и цели для визуализации: сравнение, динамика …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количества показателей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типа диаграммы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79" name="Google Shape;1379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0" y="1440002"/>
            <a:ext cx="4528926" cy="30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30"/>
          <p:cNvSpPr txBox="1"/>
          <p:nvPr/>
        </p:nvSpPr>
        <p:spPr>
          <a:xfrm>
            <a:off x="540001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Ключевые аспекты при оформлении визуальных элементов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85" name="Google Shape;1385;p230"/>
          <p:cNvSpPr txBox="1"/>
          <p:nvPr/>
        </p:nvSpPr>
        <p:spPr>
          <a:xfrm>
            <a:off x="540000" y="1171800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Многие вещи по умолчанию учтены в продвинутых BI инструментах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6" name="Google Shape;1386;p230"/>
          <p:cNvSpPr txBox="1"/>
          <p:nvPr/>
        </p:nvSpPr>
        <p:spPr>
          <a:xfrm>
            <a:off x="540000" y="3709300"/>
            <a:ext cx="33813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Фокусировка и ясность того, что мы хотим донести</a:t>
            </a:r>
            <a:endParaRPr b="0" i="0" sz="1000" u="none" cap="none" strike="noStrik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7" name="Google Shape;1387;p230"/>
          <p:cNvSpPr txBox="1"/>
          <p:nvPr/>
        </p:nvSpPr>
        <p:spPr>
          <a:xfrm>
            <a:off x="4807725" y="3709300"/>
            <a:ext cx="383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Упрощение и сокращение ненужных элементов, в которых нет никакой ценности</a:t>
            </a:r>
            <a:endParaRPr b="0" i="0" sz="1000" u="none" cap="none" strike="noStrik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8" name="Google Shape;1388;p2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визуальных элементов</a:t>
            </a:r>
            <a:endParaRPr/>
          </a:p>
        </p:txBody>
      </p:sp>
      <p:pic>
        <p:nvPicPr>
          <p:cNvPr id="1389" name="Google Shape;1389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99" y="1825135"/>
            <a:ext cx="3602700" cy="18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230"/>
          <p:cNvPicPr preferRelativeResize="0"/>
          <p:nvPr/>
        </p:nvPicPr>
        <p:blipFill rotWithShape="1">
          <a:blip r:embed="rId4">
            <a:alphaModFix/>
          </a:blip>
          <a:srcRect b="-4350" l="1770" r="-1770" t="4350"/>
          <a:stretch/>
        </p:blipFill>
        <p:spPr>
          <a:xfrm>
            <a:off x="4803837" y="1980000"/>
            <a:ext cx="4108325" cy="15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/>
        </p:nvSpPr>
        <p:spPr>
          <a:xfrm>
            <a:off x="540001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Ключевые аспекты при оформлении визуальных элементов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96" name="Google Shape;1396;p231"/>
          <p:cNvSpPr txBox="1"/>
          <p:nvPr/>
        </p:nvSpPr>
        <p:spPr>
          <a:xfrm>
            <a:off x="540000" y="1171800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Многие вещи по умолчанию учтены в продвинутых BI инструментах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7" name="Google Shape;1397;p231"/>
          <p:cNvSpPr txBox="1"/>
          <p:nvPr/>
        </p:nvSpPr>
        <p:spPr>
          <a:xfrm>
            <a:off x="540000" y="3709300"/>
            <a:ext cx="33813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цветами и форматами</a:t>
            </a:r>
            <a:endParaRPr b="0" i="0" sz="1000" u="none" cap="none" strike="noStrik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8" name="Google Shape;1398;p231"/>
          <p:cNvSpPr txBox="1"/>
          <p:nvPr/>
        </p:nvSpPr>
        <p:spPr>
          <a:xfrm>
            <a:off x="4807725" y="3709300"/>
            <a:ext cx="38304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Оформление названий, заголовков, подзаголовков и осей</a:t>
            </a:r>
            <a:endParaRPr b="0" i="0" sz="1000" u="none" cap="none" strike="noStrik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9" name="Google Shape;1399;p2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визуальных элементов</a:t>
            </a:r>
            <a:endParaRPr/>
          </a:p>
        </p:txBody>
      </p:sp>
      <p:pic>
        <p:nvPicPr>
          <p:cNvPr id="1400" name="Google Shape;1400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3" y="1800008"/>
            <a:ext cx="2798774" cy="17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724" y="1881497"/>
            <a:ext cx="2986364" cy="17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9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"/>
              <a:t>Вспомним вводный курс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</p:txBody>
      </p:sp>
      <p:sp>
        <p:nvSpPr>
          <p:cNvPr id="1115" name="Google Shape;1115;p19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3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выбрать правильный визуальный элемент?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07" name="Google Shape;1407;p2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визуальных элементов</a:t>
            </a:r>
            <a:endParaRPr/>
          </a:p>
        </p:txBody>
      </p:sp>
      <p:sp>
        <p:nvSpPr>
          <p:cNvPr id="1408" name="Google Shape;1408;p232"/>
          <p:cNvSpPr txBox="1"/>
          <p:nvPr/>
        </p:nvSpPr>
        <p:spPr>
          <a:xfrm>
            <a:off x="540000" y="2366200"/>
            <a:ext cx="38160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Выбрать правильный график в зависимости от того, какая у вас цель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Убедиться, что посыл графика подходит пользователю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Оформить график в правильном дизайне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09" name="Google Shape;1409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850" y="2100850"/>
            <a:ext cx="3931849" cy="18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3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UX/UI отчетов</a:t>
            </a:r>
            <a:endParaRPr/>
          </a:p>
        </p:txBody>
      </p:sp>
      <p:sp>
        <p:nvSpPr>
          <p:cNvPr id="1415" name="Google Shape;1415;p2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3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 такое UX и UI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21" name="Google Shape;1421;p234"/>
          <p:cNvSpPr txBox="1"/>
          <p:nvPr>
            <p:ph idx="1" type="subTitle"/>
          </p:nvPr>
        </p:nvSpPr>
        <p:spPr>
          <a:xfrm>
            <a:off x="540000" y="1487100"/>
            <a:ext cx="3852000" cy="18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UX - user experience, опыт пользователя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Процесс определения того, как пользователь пользуется отчетом. Это описание того насколько просто пользователю достичь своих целей при помощи нашего дашборда.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422" name="Google Shape;1422;p23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UX/UI отчетов</a:t>
            </a:r>
            <a:endParaRPr/>
          </a:p>
        </p:txBody>
      </p:sp>
      <p:sp>
        <p:nvSpPr>
          <p:cNvPr id="1423" name="Google Shape;1423;p234"/>
          <p:cNvSpPr txBox="1"/>
          <p:nvPr>
            <p:ph idx="3" type="subTitle"/>
          </p:nvPr>
        </p:nvSpPr>
        <p:spPr>
          <a:xfrm>
            <a:off x="4752000" y="1487100"/>
            <a:ext cx="3852000" cy="18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UI - user interface, пользовательский интерфейс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Это описание физических свойств интерфейса: то как он выглядит, в какой цветовой гамме выполнен, как расположены элементы и прочее.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424" name="Google Shape;1424;p234"/>
          <p:cNvSpPr txBox="1"/>
          <p:nvPr>
            <p:ph idx="1" type="subTitle"/>
          </p:nvPr>
        </p:nvSpPr>
        <p:spPr>
          <a:xfrm>
            <a:off x="540000" y="3355175"/>
            <a:ext cx="8064000" cy="12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Оба этих термина произошли из желания улучшить интерфейс продуктов: сайтов, мобильных приложений. UX/UI отвечает за то, чтобы пользователю было максимально удобно </a:t>
            </a: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пользоваться</a:t>
            </a: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 отчетом, который мы сделали.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Я предлагаю для наших целей не разделять эти 2 термина и использовать их в связке для описания проблематики создания итогового дашборда из разрозненных элементов, который будет удобен для пользователя и будет отвечать его потребностям.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Что мы делаем с отчетом после того как он готов?</a:t>
            </a:r>
            <a:endParaRPr/>
          </a:p>
        </p:txBody>
      </p:sp>
      <p:sp>
        <p:nvSpPr>
          <p:cNvPr id="1430" name="Google Shape;1430;p2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3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можно сделать с готовым отчетом?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36" name="Google Shape;1436;p236"/>
          <p:cNvSpPr txBox="1"/>
          <p:nvPr/>
        </p:nvSpPr>
        <p:spPr>
          <a:xfrm>
            <a:off x="540000" y="1168500"/>
            <a:ext cx="5958000" cy="2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Поделиться с коллегами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уровни доступа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Объединить с другими отчетам в единую систему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Вынести ключевые параметры на панель мониторинга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автоматическое обновление данных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push уведомление для ключевых параметров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37" name="Google Shape;1437;p2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делаем с отчетом после того как он готов?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9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2022 год</a:t>
            </a:r>
            <a:endParaRPr/>
          </a:p>
        </p:txBody>
      </p:sp>
      <p:sp>
        <p:nvSpPr>
          <p:cNvPr id="1121" name="Google Shape;1121;p19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97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23" name="Google Shape;1123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543508"/>
            <a:ext cx="3984449" cy="434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97"/>
          <p:cNvSpPr/>
          <p:nvPr/>
        </p:nvSpPr>
        <p:spPr>
          <a:xfrm rot="2700000">
            <a:off x="6114549" y="1621982"/>
            <a:ext cx="1985980" cy="42638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Выше Power BI, а здесь никого нет!)</a:t>
            </a:r>
            <a:endParaRPr b="0" i="0" sz="1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9" name="Google Shape;1129;p198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{A257FD7F-CF3B-445A-982B-014BE4FEB97A}</a:tableStyleId>
              </a:tblPr>
              <a:tblGrid>
                <a:gridCol w="1440675"/>
                <a:gridCol w="1573325"/>
                <a:gridCol w="1452900"/>
                <a:gridCol w="1458025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Название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Январь 2021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Апрель 2021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Май 2022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Power BI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609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1 657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634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Tableau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476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1 079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410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Qlik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155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441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167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DataLens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Luxms BI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0" name="Google Shape;1130;p198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Количество вакансий в HH.ru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31" name="Google Shape;1131;p19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1132" name="Google Shape;1132;p198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Ниже статистика за 3 отчетных периода: январь и апрель 2021 года и май 2022. Как мы видим, глобальные инструменты остаются наиболее популярными.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7" name="Google Shape;1137;p199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{A257FD7F-CF3B-445A-982B-014BE4FEB97A}</a:tableStyleId>
              </a:tblPr>
              <a:tblGrid>
                <a:gridCol w="1440675"/>
                <a:gridCol w="1573325"/>
                <a:gridCol w="1452900"/>
                <a:gridCol w="1458025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Название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Январь 2021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Апрель 2021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Май 2022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Power BI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38 602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64 442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60 334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Tableau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11 433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17 720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18 811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Qlik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6 888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12 206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11 634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DataLens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3 891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Luxms BI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387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8" name="Google Shape;1138;p199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Количество запросов в Яндексе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39" name="Google Shape;1139;p19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1140" name="Google Shape;1140;p199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Ниже статистика запросов из Wordstat за 3 отчетных периода: январь и апрель 2021 года и май 2022. Как мы видим, глобальные инструменты остаются наиболее популярными.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0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Power BI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46" name="Google Shape;1146;p20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1147" name="Google Shape;1147;p200"/>
          <p:cNvPicPr preferRelativeResize="0"/>
          <p:nvPr/>
        </p:nvPicPr>
        <p:blipFill rotWithShape="1">
          <a:blip r:embed="rId3">
            <a:alphaModFix/>
          </a:blip>
          <a:srcRect b="21284" l="0" r="0" t="18160"/>
          <a:stretch/>
        </p:blipFill>
        <p:spPr>
          <a:xfrm>
            <a:off x="7129050" y="1506417"/>
            <a:ext cx="1616006" cy="58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200"/>
          <p:cNvSpPr txBox="1"/>
          <p:nvPr/>
        </p:nvSpPr>
        <p:spPr>
          <a:xfrm>
            <a:off x="540000" y="1168500"/>
            <a:ext cx="59580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Microsoft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Лидер квадранта Gartner последних лет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Активно развивается с 2015 года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Хорошо интегрируется с другими программами Microsoft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DAX, Power Query, R, Python, М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49" name="Google Shape;1149;p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4046" y="2597393"/>
            <a:ext cx="1746000" cy="91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0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ru"/>
              <a:t>Версии Power BI</a:t>
            </a:r>
            <a:endParaRPr sz="2800"/>
          </a:p>
        </p:txBody>
      </p:sp>
      <p:sp>
        <p:nvSpPr>
          <p:cNvPr id="1155" name="Google Shape;1155;p20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